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Brygada 1918"/>
      <p:regular r:id="rId17"/>
    </p:embeddedFont>
    <p:embeddedFont>
      <p:font typeface="Brygada 1918"/>
      <p:regular r:id="rId18"/>
    </p:embeddedFont>
    <p:embeddedFont>
      <p:font typeface="Brygada 1918"/>
      <p:regular r:id="rId19"/>
    </p:embeddedFont>
    <p:embeddedFont>
      <p:font typeface="Brygada 1918"/>
      <p:regular r:id="rId20"/>
    </p:embeddedFont>
    <p:embeddedFont>
      <p:font typeface="Montserrat Medium"/>
      <p:regular r:id="rId21"/>
    </p:embeddedFont>
    <p:embeddedFont>
      <p:font typeface="Montserrat Medium"/>
      <p:regular r:id="rId22"/>
    </p:embeddedFont>
    <p:embeddedFont>
      <p:font typeface="Montserrat Medium"/>
      <p:regular r:id="rId23"/>
    </p:embeddedFont>
    <p:embeddedFont>
      <p:font typeface="Montserrat Medium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214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243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214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243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214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243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214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243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214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243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214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243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214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243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214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243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214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243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214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243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slideLayout" Target="../slideLayouts/slideLayout4.xml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9260" y="3426262"/>
            <a:ext cx="5709404" cy="713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圣诞慈善拍卖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49260" y="4460915"/>
            <a:ext cx="7645479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欢迎来到圣诞慈善拍卖会，让我们携手传递温暖，用爱心点亮冬日。</a:t>
            </a:r>
            <a:endParaRPr lang="en-US" sz="16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9260" y="3426262"/>
            <a:ext cx="5709404" cy="713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参与号召与感谢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49260" y="4460915"/>
            <a:ext cx="7645479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您的参与是慈善事业的希望，您的爱心将点燃冬日暖阳！感谢您的支持！</a:t>
            </a:r>
            <a:endParaRPr lang="en-US" sz="16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9260" y="3062407"/>
            <a:ext cx="5709404" cy="713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活动背景介绍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49260" y="4289703"/>
            <a:ext cx="6304836" cy="684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本场拍卖旨在为 善淘Buy42 筹集善款，支持他们的 善淘“享友”伙伴计划。</a:t>
            </a:r>
            <a:endParaRPr lang="en-US" sz="1650" dirty="0"/>
          </a:p>
        </p:txBody>
      </p:sp>
      <p:sp>
        <p:nvSpPr>
          <p:cNvPr id="4" name="Text 2"/>
          <p:cNvSpPr/>
          <p:nvPr/>
        </p:nvSpPr>
        <p:spPr>
          <a:xfrm>
            <a:off x="7583924" y="4289703"/>
            <a:ext cx="6304836" cy="684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无论本次活动的成交金额如何，Discover都将额外捐赠同等数额的资金，以进一步扩大我们的慈善影响力。</a:t>
            </a:r>
            <a:endParaRPr lang="en-US" sz="16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35660" y="2402443"/>
            <a:ext cx="5709404" cy="713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公益事业受益简介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5660" y="3437096"/>
            <a:ext cx="535186" cy="53518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35660" y="4186357"/>
            <a:ext cx="5270421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支持 善淘Buy42 的 善淘“享友”伙伴计划。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6235660" y="4671536"/>
            <a:ext cx="7645479" cy="684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善淘Buy42致力于打造一个基于慈善商店的社区公益生态，它的使命是帮助社会边缘的“奋斗者”们更好地参与社会生活。</a:t>
            </a:r>
            <a:endParaRPr lang="en-US" sz="1650" dirty="0"/>
          </a:p>
        </p:txBody>
      </p:sp>
      <p:sp>
        <p:nvSpPr>
          <p:cNvPr id="7" name="Text 3"/>
          <p:cNvSpPr/>
          <p:nvPr/>
        </p:nvSpPr>
        <p:spPr>
          <a:xfrm>
            <a:off x="6235660" y="5484733"/>
            <a:ext cx="7645479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善淘“享友”伙伴计划旨在分享物资捐赠资源给正在服务弱势群体的公益伙伴。</a:t>
            </a:r>
            <a:endParaRPr lang="en-US" sz="16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0972800" y="0"/>
            <a:ext cx="3657600" cy="8229600"/>
          </a:xfrm>
          <a:prstGeom prst="rect">
            <a:avLst/>
          </a:prstGeom>
          <a:solidFill>
            <a:srgbClr val="E5E0DF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49260" y="3426262"/>
            <a:ext cx="5709404" cy="713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endParaRPr lang="en-US" sz="4450" dirty="0"/>
          </a:p>
        </p:txBody>
      </p:sp>
      <p:sp>
        <p:nvSpPr>
          <p:cNvPr id="5" name="Text 2"/>
          <p:cNvSpPr/>
          <p:nvPr/>
        </p:nvSpPr>
        <p:spPr>
          <a:xfrm>
            <a:off x="749260" y="4460915"/>
            <a:ext cx="9474279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endParaRPr lang="en-US" sz="16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9260" y="2234684"/>
            <a:ext cx="5709404" cy="713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拍卖物品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49260" y="3269337"/>
            <a:ext cx="3715703" cy="1255752"/>
          </a:xfrm>
          <a:prstGeom prst="roundRect">
            <a:avLst>
              <a:gd name="adj" fmla="val 2557"/>
            </a:avLst>
          </a:prstGeom>
          <a:solidFill>
            <a:srgbClr val="4D1529"/>
          </a:solidFill>
          <a:ln/>
        </p:spPr>
      </p:sp>
      <p:sp>
        <p:nvSpPr>
          <p:cNvPr id="5" name="Text 2"/>
          <p:cNvSpPr/>
          <p:nvPr/>
        </p:nvSpPr>
        <p:spPr>
          <a:xfrm>
            <a:off x="963335" y="3483412"/>
            <a:ext cx="2854643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高档洗护品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963335" y="3968591"/>
            <a:ext cx="3287554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Rituals的精致身体乳和沐浴露。</a:t>
            </a:r>
            <a:endParaRPr lang="en-US" sz="1650" dirty="0"/>
          </a:p>
        </p:txBody>
      </p:sp>
      <p:sp>
        <p:nvSpPr>
          <p:cNvPr id="7" name="Shape 4"/>
          <p:cNvSpPr/>
          <p:nvPr/>
        </p:nvSpPr>
        <p:spPr>
          <a:xfrm>
            <a:off x="4679037" y="3269337"/>
            <a:ext cx="3715703" cy="1255752"/>
          </a:xfrm>
          <a:prstGeom prst="roundRect">
            <a:avLst>
              <a:gd name="adj" fmla="val 2557"/>
            </a:avLst>
          </a:prstGeom>
          <a:solidFill>
            <a:srgbClr val="4D1529"/>
          </a:solidFill>
          <a:ln/>
        </p:spPr>
      </p:sp>
      <p:sp>
        <p:nvSpPr>
          <p:cNvPr id="8" name="Text 5"/>
          <p:cNvSpPr/>
          <p:nvPr/>
        </p:nvSpPr>
        <p:spPr>
          <a:xfrm>
            <a:off x="4893112" y="3483412"/>
            <a:ext cx="2854643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高档日化用品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893112" y="3968591"/>
            <a:ext cx="3287554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Rituals的磨砂膏和香氛</a:t>
            </a: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749260" y="4739164"/>
            <a:ext cx="7645479" cy="1255752"/>
          </a:xfrm>
          <a:prstGeom prst="roundRect">
            <a:avLst>
              <a:gd name="adj" fmla="val 2557"/>
            </a:avLst>
          </a:prstGeom>
          <a:solidFill>
            <a:srgbClr val="4D1529"/>
          </a:solidFill>
          <a:ln/>
        </p:spPr>
      </p:sp>
      <p:sp>
        <p:nvSpPr>
          <p:cNvPr id="11" name="Text 8"/>
          <p:cNvSpPr/>
          <p:nvPr/>
        </p:nvSpPr>
        <p:spPr>
          <a:xfrm>
            <a:off x="963335" y="4953238"/>
            <a:ext cx="2854643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全新耳机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63335" y="5438418"/>
            <a:ext cx="7217331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来自Neil提供的全新Air Pods 3</a:t>
            </a:r>
            <a:endParaRPr lang="en-US" sz="16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35660" y="1737122"/>
            <a:ext cx="5709404" cy="713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拍卖规则与注意事项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35660" y="3012638"/>
            <a:ext cx="374571" cy="374571"/>
          </a:xfrm>
          <a:prstGeom prst="roundRect">
            <a:avLst>
              <a:gd name="adj" fmla="val 8574"/>
            </a:avLst>
          </a:prstGeom>
          <a:solidFill>
            <a:srgbClr val="4D1529"/>
          </a:solidFill>
          <a:ln/>
        </p:spPr>
      </p:sp>
      <p:sp>
        <p:nvSpPr>
          <p:cNvPr id="5" name="Text 2"/>
          <p:cNvSpPr/>
          <p:nvPr/>
        </p:nvSpPr>
        <p:spPr>
          <a:xfrm>
            <a:off x="6824305" y="3012638"/>
            <a:ext cx="2854643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竞拍最低价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824305" y="3497818"/>
            <a:ext cx="3127058" cy="13696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每件拍卖物品都设定了最低竞拍价格，并且我们确保这些价格都低于物品的实际价值，让您能够以物超所值的价格参与竞拍。</a:t>
            </a:r>
            <a:endParaRPr lang="en-US" sz="1650" dirty="0"/>
          </a:p>
        </p:txBody>
      </p:sp>
      <p:sp>
        <p:nvSpPr>
          <p:cNvPr id="7" name="Shape 4"/>
          <p:cNvSpPr/>
          <p:nvPr/>
        </p:nvSpPr>
        <p:spPr>
          <a:xfrm>
            <a:off x="10165437" y="3012638"/>
            <a:ext cx="374571" cy="374571"/>
          </a:xfrm>
          <a:prstGeom prst="roundRect">
            <a:avLst>
              <a:gd name="adj" fmla="val 8574"/>
            </a:avLst>
          </a:prstGeom>
          <a:solidFill>
            <a:srgbClr val="4D1529"/>
          </a:solidFill>
          <a:ln/>
        </p:spPr>
      </p:sp>
      <p:sp>
        <p:nvSpPr>
          <p:cNvPr id="8" name="Text 5"/>
          <p:cNvSpPr/>
          <p:nvPr/>
        </p:nvSpPr>
        <p:spPr>
          <a:xfrm>
            <a:off x="10754082" y="3012638"/>
            <a:ext cx="2854643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竞拍方式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754082" y="3497818"/>
            <a:ext cx="3127058" cy="684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您可以举手示意、或者高声喊出您的报价。</a:t>
            </a: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6235660" y="5322451"/>
            <a:ext cx="374571" cy="374571"/>
          </a:xfrm>
          <a:prstGeom prst="roundRect">
            <a:avLst>
              <a:gd name="adj" fmla="val 8574"/>
            </a:avLst>
          </a:prstGeom>
          <a:solidFill>
            <a:srgbClr val="4D1529"/>
          </a:solidFill>
          <a:ln/>
        </p:spPr>
      </p:sp>
      <p:sp>
        <p:nvSpPr>
          <p:cNvPr id="11" name="Text 8"/>
          <p:cNvSpPr/>
          <p:nvPr/>
        </p:nvSpPr>
        <p:spPr>
          <a:xfrm>
            <a:off x="6824305" y="5322451"/>
            <a:ext cx="2854643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竞拍加价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824305" y="5807631"/>
            <a:ext cx="3127058" cy="684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本次拍卖物品的价值已进行评估，因此最低单次加价为十元。</a:t>
            </a:r>
            <a:endParaRPr lang="en-US" sz="1650" dirty="0"/>
          </a:p>
        </p:txBody>
      </p:sp>
      <p:sp>
        <p:nvSpPr>
          <p:cNvPr id="13" name="Shape 10"/>
          <p:cNvSpPr/>
          <p:nvPr/>
        </p:nvSpPr>
        <p:spPr>
          <a:xfrm>
            <a:off x="10165437" y="5322451"/>
            <a:ext cx="374571" cy="374571"/>
          </a:xfrm>
          <a:prstGeom prst="roundRect">
            <a:avLst>
              <a:gd name="adj" fmla="val 8574"/>
            </a:avLst>
          </a:prstGeom>
          <a:solidFill>
            <a:srgbClr val="4D1529"/>
          </a:solidFill>
          <a:ln/>
        </p:spPr>
      </p:sp>
      <p:sp>
        <p:nvSpPr>
          <p:cNvPr id="14" name="Text 11"/>
          <p:cNvSpPr/>
          <p:nvPr/>
        </p:nvSpPr>
        <p:spPr>
          <a:xfrm>
            <a:off x="10754082" y="5322451"/>
            <a:ext cx="2854643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付款方式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0754082" y="5807631"/>
            <a:ext cx="3127058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扫码支付。</a:t>
            </a:r>
            <a:endParaRPr lang="en-US" sz="16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2337" y="666869"/>
            <a:ext cx="5227915" cy="697325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32727" y="3063478"/>
            <a:ext cx="4589978" cy="5736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500"/>
              </a:lnSpc>
              <a:buNone/>
            </a:pPr>
            <a:r>
              <a:rPr lang="en-US" sz="360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Rituals</a:t>
            </a:r>
            <a:endParaRPr lang="en-US" sz="3600" dirty="0"/>
          </a:p>
        </p:txBody>
      </p:sp>
      <p:sp>
        <p:nvSpPr>
          <p:cNvPr id="4" name="Text 1"/>
          <p:cNvSpPr/>
          <p:nvPr/>
        </p:nvSpPr>
        <p:spPr>
          <a:xfrm>
            <a:off x="7532727" y="3809167"/>
            <a:ext cx="4676061" cy="5736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500"/>
              </a:lnSpc>
              <a:buNone/>
            </a:pPr>
            <a:r>
              <a:rPr lang="en-US" sz="360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    起泡沐浴露 &amp; 身体乳 </a:t>
            </a:r>
            <a:endParaRPr lang="en-US" sz="3600" dirty="0"/>
          </a:p>
        </p:txBody>
      </p:sp>
      <p:sp>
        <p:nvSpPr>
          <p:cNvPr id="5" name="Text 2"/>
          <p:cNvSpPr/>
          <p:nvPr/>
        </p:nvSpPr>
        <p:spPr>
          <a:xfrm>
            <a:off x="7532727" y="4554855"/>
            <a:ext cx="6502956" cy="275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200ml  &amp;  100ml</a:t>
            </a:r>
            <a:endParaRPr lang="en-US" sz="1350" dirty="0"/>
          </a:p>
        </p:txBody>
      </p:sp>
      <p:sp>
        <p:nvSpPr>
          <p:cNvPr id="6" name="Text 3"/>
          <p:cNvSpPr/>
          <p:nvPr/>
        </p:nvSpPr>
        <p:spPr>
          <a:xfrm>
            <a:off x="7532727" y="4985147"/>
            <a:ext cx="6502956" cy="275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起拍价：80￥</a:t>
            </a:r>
            <a:endParaRPr lang="en-US" sz="13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9260" y="1748433"/>
            <a:ext cx="6304836" cy="473273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924" y="2759154"/>
            <a:ext cx="5709404" cy="713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Rituals 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583924" y="3686770"/>
            <a:ext cx="5709404" cy="713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    磨砂膏 &amp; 香薰</a:t>
            </a:r>
            <a:endParaRPr lang="en-US" sz="4450" dirty="0"/>
          </a:p>
        </p:txBody>
      </p:sp>
      <p:sp>
        <p:nvSpPr>
          <p:cNvPr id="5" name="Text 2"/>
          <p:cNvSpPr/>
          <p:nvPr/>
        </p:nvSpPr>
        <p:spPr>
          <a:xfrm>
            <a:off x="7583924" y="4614386"/>
            <a:ext cx="6304836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300g &amp;  290g（甜杏仁油和玫瑰味香薰）</a:t>
            </a:r>
            <a:endParaRPr lang="en-US" sz="1650" dirty="0"/>
          </a:p>
        </p:txBody>
      </p:sp>
      <p:sp>
        <p:nvSpPr>
          <p:cNvPr id="6" name="Text 3"/>
          <p:cNvSpPr/>
          <p:nvPr/>
        </p:nvSpPr>
        <p:spPr>
          <a:xfrm>
            <a:off x="7583924" y="5149453"/>
            <a:ext cx="6304836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起拍价：80￥</a:t>
            </a:r>
            <a:endParaRPr lang="en-US" sz="16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9260" y="1750457"/>
            <a:ext cx="6304836" cy="472856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924" y="3222903"/>
            <a:ext cx="5709404" cy="713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Air Pods 3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583924" y="4150519"/>
            <a:ext cx="6304836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起拍价：430￥</a:t>
            </a:r>
            <a:endParaRPr lang="en-US" sz="1650" dirty="0"/>
          </a:p>
        </p:txBody>
      </p:sp>
      <p:sp>
        <p:nvSpPr>
          <p:cNvPr id="5" name="Text 2"/>
          <p:cNvSpPr/>
          <p:nvPr/>
        </p:nvSpPr>
        <p:spPr>
          <a:xfrm>
            <a:off x="7583924" y="4685586"/>
            <a:ext cx="6304836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endParaRPr lang="en-US" sz="16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2024-12-21T04:11:44Z</dcterms:created>
  <dcterms:modified xsi:type="dcterms:W3CDTF">2024-12-21T04:11:44Z</dcterms:modified>
</cp:coreProperties>
</file>